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35696" y="5229200"/>
            <a:ext cx="6768752" cy="882119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Презентацию составила Учитель-логопед МБДОУ д/с №42 Шестакова Наталья Игоревна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332656"/>
            <a:ext cx="7175351" cy="1793167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Родителям на заметку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6" name="Picture 2" descr="http://ds73sar.schoolrm.ru/upload/iblock/20b/20bb2f8572a945a86e5a3e7c0ffe0ce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132856"/>
            <a:ext cx="4824536" cy="2862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1220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3568" y="188640"/>
            <a:ext cx="7632848" cy="136815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/>
              <a:t>Роль родителей в формировании грамматически правильной речи у детей</a:t>
            </a:r>
            <a:endParaRPr lang="ru-RU" sz="2800" dirty="0"/>
          </a:p>
          <a:p>
            <a:pPr algn="ctr"/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15616" y="1340768"/>
            <a:ext cx="67687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Родители могут самостоятельно участвовать в построении правильной речи у ребенка. 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2551837"/>
            <a:ext cx="51125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2000" dirty="0" smtClean="0"/>
              <a:t>Ребенку </a:t>
            </a:r>
            <a:r>
              <a:rPr lang="ru-RU" sz="2000" dirty="0"/>
              <a:t>нужно объяснять и напоминать, что говорить нужно четко и громко. Не нужно забывать, что чем обширнее словарный запас у окружающих ребенка людей, тем активнее у него развивается речь.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03848" y="4444663"/>
            <a:ext cx="561662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Н</a:t>
            </a:r>
            <a:r>
              <a:rPr lang="ru-RU" sz="2000" dirty="0" smtClean="0"/>
              <a:t>е </a:t>
            </a:r>
            <a:r>
              <a:rPr lang="ru-RU" sz="2000" dirty="0"/>
              <a:t>следует, </a:t>
            </a:r>
            <a:r>
              <a:rPr lang="ru-RU" sz="2000" dirty="0" smtClean="0"/>
              <a:t>нагружать </a:t>
            </a:r>
            <a:r>
              <a:rPr lang="ru-RU" sz="2000" dirty="0"/>
              <a:t>ребенка занятиями. Недопустимо кричать на малыша, обвинять его в неправильном произношении звуков. Это может спровоцировать обратный эффект, ребенок замкнется в себе, и найти контакт с ним будет труднее.</a:t>
            </a:r>
          </a:p>
        </p:txBody>
      </p:sp>
      <p:pic>
        <p:nvPicPr>
          <p:cNvPr id="7170" name="Picture 2" descr="http://provita-fv.ru/uploads/posts/2012-12/1355666192_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116605"/>
            <a:ext cx="2685678" cy="2010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logocenter-intellect.com.ua/wp-content/uploads/2016/05/logope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661" y="4542583"/>
            <a:ext cx="2457143" cy="1887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2357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548680"/>
            <a:ext cx="597666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 </a:t>
            </a:r>
            <a:r>
              <a:rPr lang="ru-RU" sz="2400" dirty="0"/>
              <a:t>продолжительность развивающих занятий с ребенком в возрасте 4-5 лет около 30 минут, и логопедических занятий около 15 минут. Более длительные занятия по развитию речи утомят кроху, а длительная артикуляционная гимнастика тяжела для выполнения ребенком такого возраста.</a:t>
            </a:r>
          </a:p>
        </p:txBody>
      </p:sp>
      <p:pic>
        <p:nvPicPr>
          <p:cNvPr id="8194" name="Picture 2" descr="http://mdou-176.ucoz.ru/svetlana_serg/7454180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481028"/>
            <a:ext cx="4005808" cy="300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8919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43608" y="476672"/>
            <a:ext cx="6400800" cy="1296144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/>
              <a:t>Рекомендации логопеда</a:t>
            </a:r>
            <a:endParaRPr lang="ru-RU" sz="3600" dirty="0"/>
          </a:p>
          <a:p>
            <a:pPr algn="ctr"/>
            <a:endParaRPr lang="ru-RU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340768"/>
            <a:ext cx="792088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Если справиться с исправлением произношения звуков самостоятельно не удается, можно прибегнуть к помощи специалиста. Логопедические проблемы ребенка необходимо вовремя обнаружить. Это может быть неправильное звукопроизношение, бедный, скудный словарный запас, несвязная речь, заикание. Родителей должно насторожить, если ребенок не активен, подавлен или чем-либо обеспокоен, не играет с другими детьми и простые слова заменяет односложными звуками. В такой ситуации необходимо как можно скорее обратиться к специалисту.</a:t>
            </a:r>
          </a:p>
        </p:txBody>
      </p:sp>
    </p:spTree>
    <p:extLst>
      <p:ext uri="{BB962C8B-B14F-4D97-AF65-F5344CB8AC3E}">
        <p14:creationId xmlns:p14="http://schemas.microsoft.com/office/powerpoint/2010/main" val="904224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332656"/>
            <a:ext cx="799288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Не нужно возлагать надежды на самостоятельное избавление от неправильного произношения, и исправления дефектов речи с возрастом. Чем больше проходит времени, тем больше все нарушения могут закрепиться и тем сложнее будет работа над исправлением речевых дефектов.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115616" y="2410570"/>
            <a:ext cx="7242891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В возрасте 2-3 лет словарный запас малыша составляет около 1000 слов. К четырем годам речь ребенка должна быть более сформирована. Запас слов в этом возрасте – примерно 2000 слов. Чтобы вовремя диагностировать наличие проблемы родители должны ежегодно проходить осмотр логопеда вместе с ребенком. Следует, прежде всего, исключить нарушение слуха у малыша, а также вовремя исправить прикус или удалить аденоиды, если подобные проблемы имеют место.</a:t>
            </a:r>
          </a:p>
        </p:txBody>
      </p:sp>
    </p:spTree>
    <p:extLst>
      <p:ext uri="{BB962C8B-B14F-4D97-AF65-F5344CB8AC3E}">
        <p14:creationId xmlns:p14="http://schemas.microsoft.com/office/powerpoint/2010/main" val="739824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3568" y="260648"/>
            <a:ext cx="6760840" cy="681256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/>
              <a:t>Вместо заключения</a:t>
            </a:r>
            <a:endParaRPr lang="ru-RU" sz="3200" dirty="0"/>
          </a:p>
          <a:p>
            <a:pPr algn="ctr"/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844824"/>
            <a:ext cx="741682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Развитие правильного звукопроизношения и формирование связной речи является очень важным процессом и для родителей, и для их ребенка. На родителей возложена огромная ответственность перед своими детьми. Вовремя заметить проблему и обратиться к специалисту – вот, что обязательно необходимо сделать родителям. Своевременное обнаружение проблемы и комплексный подход к ее устранению – залог успешного лечения любых дефектов речи у детей.</a:t>
            </a:r>
          </a:p>
          <a:p>
            <a:r>
              <a:rPr lang="ru-RU" sz="2400" dirty="0"/>
              <a:t> </a:t>
            </a:r>
          </a:p>
        </p:txBody>
      </p:sp>
      <p:pic>
        <p:nvPicPr>
          <p:cNvPr id="5" name="Рисунок 4" descr="sovety-logopeda-v-detskom-sadu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8969" y="188640"/>
            <a:ext cx="2642870" cy="18084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94821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http://fashionblogsw.info/photo/56f1592ce39e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1748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45859" y="260648"/>
            <a:ext cx="7632848" cy="1041296"/>
          </a:xfrm>
        </p:spPr>
        <p:txBody>
          <a:bodyPr>
            <a:normAutofit fontScale="92500" lnSpcReduction="10000"/>
          </a:bodyPr>
          <a:lstStyle/>
          <a:p>
            <a:pPr marL="45720" indent="0" algn="ctr">
              <a:buNone/>
            </a:pPr>
            <a:r>
              <a:rPr lang="ru-RU" sz="3600" b="1" dirty="0"/>
              <a:t>Почему ребенок говорит неправильно </a:t>
            </a:r>
            <a:endParaRPr lang="ru-RU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700808"/>
            <a:ext cx="4572000" cy="489364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/>
              <a:t>Человеческая речь состоит из слов, а слова из различных согласных и гласных звуков. Звуки воспроизводятся при помощи голосовых связок и особенного положения языка. При этом для произношения различных звуков язык занимает определенное место. Даже при небольшом отклонении языка в сторону звук получается неправильным.</a:t>
            </a:r>
            <a:endParaRPr lang="ru-RU" sz="2400" dirty="0"/>
          </a:p>
        </p:txBody>
      </p:sp>
      <p:pic>
        <p:nvPicPr>
          <p:cNvPr id="2050" name="Picture 2" descr="http://www.center-sozvezdie.ru/sites/default/files/lesons/slider/img_079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4217" y="1555343"/>
            <a:ext cx="3888432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1.bp.blogspot.com/-T4nUYnq4BH4/VdcDzabhnYI/AAAAAAAAACU/uxMwb1p5R8E/s1600/Kak%2Bpomoch%2527%2Brebenku%2Bzagovorit%2527%2BArtikuljacionnye%2Buprazhnenij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552" y="4436800"/>
            <a:ext cx="3407235" cy="2297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894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332656"/>
            <a:ext cx="813690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При формировании речи у ребенка его язык учится находить правильное положение, соответствующее определенному звуку. Язык может быть слишком подвижным или наоборот вялым, при этому движения языка могут оставаться несовершенными, поэтому в детской речи происходит замена большого количества звуков на более удобные для произношения. Так, звук «ш» часто заменяется на «с», «л» на «в», «з» на «ж» и так далее. Наиболее трудным для произношения у большинства детей является звук </a:t>
            </a:r>
            <a:r>
              <a:rPr lang="ru-RU" sz="2400" dirty="0" smtClean="0"/>
              <a:t>«Р»</a:t>
            </a:r>
            <a:endParaRPr lang="ru-RU" sz="2400" dirty="0"/>
          </a:p>
        </p:txBody>
      </p:sp>
      <p:pic>
        <p:nvPicPr>
          <p:cNvPr id="3074" name="Picture 2" descr="http://zvezdo4ka.ru/upload-files/o_5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996" y="4050631"/>
            <a:ext cx="4428492" cy="2546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cs636429.vk.me/v636429548/2959d/GLWcFqSSf_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4104680"/>
            <a:ext cx="2088232" cy="2492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099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332656"/>
            <a:ext cx="864096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Нередки случаи, когда язык остается слишком вялым или наоборот подвижным, но уже выработан автоматизм движений, неправильность положения языка закрепляется. В этой связи уже вне зависимости от возраста дети продолжают допускать ошибки в звукопроизношениях.</a:t>
            </a:r>
          </a:p>
          <a:p>
            <a:r>
              <a:rPr lang="ru-RU" sz="2400" dirty="0"/>
              <a:t>Причины недостаточной подвижности языка могут быть связаны со следующими негативными факторами: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3379644"/>
            <a:ext cx="684076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solidFill>
                  <a:srgbClr val="FF0000"/>
                </a:solidFill>
              </a:rPr>
              <a:t>1.врожденные </a:t>
            </a:r>
            <a:r>
              <a:rPr lang="ru-RU" sz="2800" dirty="0">
                <a:solidFill>
                  <a:srgbClr val="FF0000"/>
                </a:solidFill>
              </a:rPr>
              <a:t>аномалии языка и </a:t>
            </a:r>
            <a:r>
              <a:rPr lang="ru-RU" sz="2800" dirty="0" smtClean="0">
                <a:solidFill>
                  <a:srgbClr val="FF0000"/>
                </a:solidFill>
              </a:rPr>
              <a:t>неба; приобретенные </a:t>
            </a:r>
            <a:r>
              <a:rPr lang="ru-RU" sz="2800" dirty="0">
                <a:solidFill>
                  <a:srgbClr val="FF0000"/>
                </a:solidFill>
              </a:rPr>
              <a:t>в результате травм </a:t>
            </a:r>
            <a:endParaRPr lang="ru-RU" sz="2800" dirty="0" smtClean="0">
              <a:solidFill>
                <a:srgbClr val="FF0000"/>
              </a:solidFill>
            </a:endParaRPr>
          </a:p>
          <a:p>
            <a:pPr lvl="0"/>
            <a:r>
              <a:rPr lang="ru-RU" sz="2800" dirty="0" smtClean="0">
                <a:solidFill>
                  <a:srgbClr val="FF0000"/>
                </a:solidFill>
              </a:rPr>
              <a:t>2.расщелины </a:t>
            </a:r>
            <a:r>
              <a:rPr lang="ru-RU" sz="2800" dirty="0">
                <a:solidFill>
                  <a:srgbClr val="FF0000"/>
                </a:solidFill>
              </a:rPr>
              <a:t>между зубами и дефекты губ;</a:t>
            </a:r>
          </a:p>
          <a:p>
            <a:pPr lvl="0"/>
            <a:r>
              <a:rPr lang="ru-RU" sz="2800" dirty="0" smtClean="0">
                <a:solidFill>
                  <a:srgbClr val="FF0000"/>
                </a:solidFill>
              </a:rPr>
              <a:t>3.нарушение прикуса;</a:t>
            </a:r>
            <a:endParaRPr lang="ru-RU" sz="2800" dirty="0">
              <a:solidFill>
                <a:srgbClr val="FF0000"/>
              </a:solidFill>
            </a:endParaRPr>
          </a:p>
          <a:p>
            <a:pPr lvl="0"/>
            <a:r>
              <a:rPr lang="ru-RU" sz="2800" dirty="0" smtClean="0">
                <a:solidFill>
                  <a:srgbClr val="FF0000"/>
                </a:solidFill>
              </a:rPr>
              <a:t>4.подъязычная </a:t>
            </a:r>
            <a:r>
              <a:rPr lang="ru-RU" sz="2800" dirty="0">
                <a:solidFill>
                  <a:srgbClr val="FF0000"/>
                </a:solidFill>
              </a:rPr>
              <a:t>уздечка слишком коротка.</a:t>
            </a:r>
          </a:p>
        </p:txBody>
      </p:sp>
    </p:spTree>
    <p:extLst>
      <p:ext uri="{BB962C8B-B14F-4D97-AF65-F5344CB8AC3E}">
        <p14:creationId xmlns:p14="http://schemas.microsoft.com/office/powerpoint/2010/main" val="1966031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23528" y="1919804"/>
            <a:ext cx="763284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Также, на развитие речи ребенка </a:t>
            </a:r>
            <a:endParaRPr lang="ru-RU" sz="2400" dirty="0" smtClean="0"/>
          </a:p>
          <a:p>
            <a:r>
              <a:rPr lang="ru-RU" sz="2400" dirty="0" smtClean="0"/>
              <a:t>оказывают </a:t>
            </a:r>
            <a:r>
              <a:rPr lang="ru-RU" sz="2400" dirty="0"/>
              <a:t>влияние негативные факторы, такие как осложненный ход беременности, родовые травмы, болезни крохи в раннем возрасте, инфекции, стрессы и генетический </a:t>
            </a:r>
            <a:r>
              <a:rPr lang="ru-RU" sz="2400" dirty="0" smtClean="0"/>
              <a:t>фактор. Иногда </a:t>
            </a:r>
            <a:r>
              <a:rPr lang="ru-RU" sz="2400" dirty="0"/>
              <a:t>нарушение развития центров головного мозга, отвечающих за речь, сказывается на замедленном формировании звуков у ребенка. Он может начать говорить в более позднем возрасте, и речь его, как правило, формируется неправильно, она невнятная и нечеткая.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188640"/>
            <a:ext cx="525658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В идеале у взрослого человека подъязычная уздечка составляет в длину около 1,5 сантиметров, при регулярных артикуляционных упражнениях ее возможно растянуть.</a:t>
            </a:r>
          </a:p>
        </p:txBody>
      </p:sp>
      <p:pic>
        <p:nvPicPr>
          <p:cNvPr id="10242" name="Picture 2" descr="http://maxpark.com/static/u/article_image/12/06/02/tmppRiTGY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78357"/>
            <a:ext cx="2845562" cy="1826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7421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548680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/>
              <a:t>Отставание в речевом развитии влияет на успеваемость детей в школе, на их способности к чтению и письму, поскольку имеется связь между произношением звуков и их графическим изображением. В дальнейшем может страдать общение со сверстниками, у малыша появятся психологические комплексы.</a:t>
            </a:r>
          </a:p>
        </p:txBody>
      </p:sp>
      <p:pic>
        <p:nvPicPr>
          <p:cNvPr id="4098" name="Picture 2" descr="http://heaclub.ru/images/heaclub/2016/01/speech-768x5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9544" y="188259"/>
            <a:ext cx="3858816" cy="2657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vrachfree.ru/images/narusheniya-rechi-u-detej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596" y="3776851"/>
            <a:ext cx="3310712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3513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98069" y="35456"/>
            <a:ext cx="7992888" cy="173736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/>
              <a:t>Как воспитать у ребенка навыки правильного звукопроизношения</a:t>
            </a:r>
            <a:endParaRPr lang="ru-RU" sz="3600" dirty="0"/>
          </a:p>
          <a:p>
            <a:pPr algn="ctr"/>
            <a:endParaRPr lang="ru-RU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45382" y="1991800"/>
            <a:ext cx="66247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FF0000"/>
                </a:solidFill>
              </a:rPr>
              <a:t>Воспитание правильного звукопроизношения – важная задача для родителей и педагогов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5122" name="Picture 2" descr="http://www.nanya.ru/media/uploads/filebrowser/igqnj09af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376795"/>
            <a:ext cx="5544616" cy="320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3887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453" y="260648"/>
            <a:ext cx="842493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Необходимо, чтобы и в семье, и в дошкольном учреждении все участники обучения крохи произносили звуки правильно. Родителям нужно вовремя обратить внимание на нарушения речи у ребенка, ни в коем случае не подражать языку ребенка, не лепетать вместе с ним, не «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сюсюкать</a:t>
            </a:r>
            <a:r>
              <a:rPr lang="ru-RU" sz="2400" dirty="0"/>
              <a:t>» и не стимулировать неправильную речь. Например, некоторые родители, услышав от крохи неправильное слово и посчитав его смешным, начинают произносить его именно в этой манере, нежели исправить его произношение у малыша. Так формируется неправильное звукопроизношение и нарушение речи у детей.</a:t>
            </a:r>
          </a:p>
        </p:txBody>
      </p:sp>
      <p:pic>
        <p:nvPicPr>
          <p:cNvPr id="6146" name="Picture 2" descr="http://4635.maam.ru/images/photos/ab06225d887741b844c12b7dc6a7799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297237"/>
            <a:ext cx="3991109" cy="2300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8567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15616" y="332656"/>
            <a:ext cx="6400800" cy="681256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Родители помните!!!!!!!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268760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/>
              <a:t>1.Во </a:t>
            </a:r>
            <a:r>
              <a:rPr lang="ru-RU" sz="2400" dirty="0"/>
              <a:t>время игр и занятий с ребенком </a:t>
            </a:r>
            <a:r>
              <a:rPr lang="ru-RU" sz="2400" dirty="0" smtClean="0"/>
              <a:t>старайтесь </a:t>
            </a:r>
          </a:p>
          <a:p>
            <a:r>
              <a:rPr lang="ru-RU" sz="2400" dirty="0" smtClean="0"/>
              <a:t>больше  уделять внимания </a:t>
            </a:r>
            <a:r>
              <a:rPr lang="ru-RU" sz="2400" dirty="0"/>
              <a:t>произношению звуков, проговаривать их или </a:t>
            </a:r>
            <a:r>
              <a:rPr lang="ru-RU" sz="2400" dirty="0" err="1"/>
              <a:t>пропевать</a:t>
            </a:r>
            <a:r>
              <a:rPr lang="ru-RU" sz="2400" dirty="0"/>
              <a:t> в игровой форме. 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1234079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/>
              <a:t>2.Ребенок </a:t>
            </a:r>
            <a:r>
              <a:rPr lang="ru-RU" sz="2400" dirty="0"/>
              <a:t>не должен играть всегда один, ему обязательно нужно общение со взрослыми в процессе его игр. 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979712" y="3597498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3. </a:t>
            </a:r>
            <a:r>
              <a:rPr lang="ru-RU" sz="2400" dirty="0" smtClean="0"/>
              <a:t>Читайте ребенку сказки  </a:t>
            </a:r>
            <a:r>
              <a:rPr lang="ru-RU" sz="2400" dirty="0"/>
              <a:t>или </a:t>
            </a:r>
            <a:r>
              <a:rPr lang="ru-RU" sz="2400" dirty="0" smtClean="0"/>
              <a:t>пересказывайте </a:t>
            </a:r>
            <a:r>
              <a:rPr lang="ru-RU" sz="2400" dirty="0"/>
              <a:t>их своими словами, </a:t>
            </a:r>
            <a:r>
              <a:rPr lang="ru-RU" sz="2400" dirty="0" smtClean="0"/>
              <a:t>Учите простые детские стишки, пойте песенки 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755576" y="5805264"/>
            <a:ext cx="72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Все это развивает речь ребенка и делает её правильной!!!!!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932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71</TotalTime>
  <Words>946</Words>
  <Application>Microsoft Office PowerPoint</Application>
  <PresentationFormat>Экран (4:3)</PresentationFormat>
  <Paragraphs>36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Воздушный поток</vt:lpstr>
      <vt:lpstr>Родителям на заметку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Родителям на заметку</dc:title>
  <dc:creator>user1</dc:creator>
  <cp:lastModifiedBy>user1</cp:lastModifiedBy>
  <cp:revision>7</cp:revision>
  <dcterms:created xsi:type="dcterms:W3CDTF">2016-11-11T11:54:12Z</dcterms:created>
  <dcterms:modified xsi:type="dcterms:W3CDTF">2016-11-11T13:06:37Z</dcterms:modified>
</cp:coreProperties>
</file>